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IBM Plex Sans Light"/>
      <p:regular r:id="rId24"/>
      <p:bold r:id="rId25"/>
      <p:italic r:id="rId26"/>
      <p:boldItalic r:id="rId27"/>
    </p:embeddedFont>
    <p:embeddedFont>
      <p:font typeface="Saira Condensed SemiBold"/>
      <p:regular r:id="rId28"/>
      <p:bold r:id="rId29"/>
    </p:embeddedFont>
    <p:embeddedFont>
      <p:font typeface="Saira Condensed Light"/>
      <p:regular r:id="rId30"/>
      <p:bold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IBMPlexSansLight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BMPlexSansLight-italic.fntdata"/><Relationship Id="rId25" Type="http://schemas.openxmlformats.org/officeDocument/2006/relationships/font" Target="fonts/IBMPlexSansLight-bold.fntdata"/><Relationship Id="rId28" Type="http://schemas.openxmlformats.org/officeDocument/2006/relationships/font" Target="fonts/SairaCondensedSemiBold-regular.fntdata"/><Relationship Id="rId27" Type="http://schemas.openxmlformats.org/officeDocument/2006/relationships/font" Target="fonts/IBMPlex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iraCondensed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airaCondensedLight-bold.fntdata"/><Relationship Id="rId30" Type="http://schemas.openxmlformats.org/officeDocument/2006/relationships/font" Target="fonts/Saira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6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</a:t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1512022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1512022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Ariela</a:t>
            </a:r>
            <a:endParaRPr/>
          </a:p>
        </p:txBody>
      </p:sp>
      <p:sp>
        <p:nvSpPr>
          <p:cNvPr id="222" name="Google Shape;222;g2421512022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1512022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21512022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421512022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215120222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21512022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Shrey</a:t>
            </a:r>
            <a:endParaRPr/>
          </a:p>
        </p:txBody>
      </p:sp>
      <p:sp>
        <p:nvSpPr>
          <p:cNvPr id="242" name="Google Shape;242;g24215120222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21512022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21512022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Shrey</a:t>
            </a:r>
            <a:endParaRPr/>
          </a:p>
        </p:txBody>
      </p:sp>
      <p:sp>
        <p:nvSpPr>
          <p:cNvPr id="252" name="Google Shape;252;g2421512022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15120222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215120222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Shrey</a:t>
            </a:r>
            <a:endParaRPr/>
          </a:p>
        </p:txBody>
      </p:sp>
      <p:sp>
        <p:nvSpPr>
          <p:cNvPr id="261" name="Google Shape;261;g24215120222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2151202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2151202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421512022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21512022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21512022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421512022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21512022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21512022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421512022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215120222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215120222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4215120222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215120222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215120222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</a:t>
            </a:r>
            <a:endParaRPr/>
          </a:p>
        </p:txBody>
      </p:sp>
      <p:sp>
        <p:nvSpPr>
          <p:cNvPr id="194" name="Google Shape;194;g24215120222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21512022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21512022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</a:t>
            </a:r>
            <a:endParaRPr/>
          </a:p>
        </p:txBody>
      </p:sp>
      <p:sp>
        <p:nvSpPr>
          <p:cNvPr id="202" name="Google Shape;202;g24215120222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21512022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21512022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Ariela</a:t>
            </a:r>
            <a:endParaRPr/>
          </a:p>
        </p:txBody>
      </p:sp>
      <p:sp>
        <p:nvSpPr>
          <p:cNvPr id="212" name="Google Shape;212;g24215120222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4" type="body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3" type="body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4" type="body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body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body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body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body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body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4" type="body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5" type="body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3" type="body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4" type="body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5" type="body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6" type="body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3" type="body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body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21" name="Google Shape;21;p3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2" y="0"/>
            <a:ext cx="86363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2033456" y="0"/>
            <a:ext cx="103924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912816" y="1325690"/>
            <a:ext cx="4215776" cy="513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6" name="Google Shape;46;p7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b="1" i="0" sz="4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</a:pPr>
            <a:r>
              <a:rPr lang="en-US"/>
              <a:t>Spaceship Titanic</a:t>
            </a:r>
            <a:endParaRPr/>
          </a:p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Shrey Shah, Robert Feliciano, and Ariela Litvin</a:t>
            </a:r>
            <a:endParaRPr/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CS 559 Final Project Group 18</a:t>
            </a:r>
            <a:endParaRPr/>
          </a:p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27000" y="3207187"/>
            <a:ext cx="3945082" cy="295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4 - GradientBoostingClassifier</a:t>
            </a:r>
            <a:endParaRPr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38528" l="18429" r="21264" t="32467"/>
          <a:stretch/>
        </p:blipFill>
        <p:spPr>
          <a:xfrm>
            <a:off x="649224" y="1709928"/>
            <a:ext cx="9208008" cy="277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50" y="3637075"/>
            <a:ext cx="5717300" cy="21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7273775" y="5969025"/>
            <a:ext cx="42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Courtesy of Artificial Intelligence Wiki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5 - XGBClassifier</a:t>
            </a:r>
            <a:endParaRPr/>
          </a:p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41707" l="18141" r="21406" t="28697"/>
          <a:stretch/>
        </p:blipFill>
        <p:spPr>
          <a:xfrm>
            <a:off x="649225" y="1709928"/>
            <a:ext cx="9207997" cy="28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550" y="3393225"/>
            <a:ext cx="4088025" cy="25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7658725" y="5956200"/>
            <a:ext cx="42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Courtesy of NVIDIA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6 - LGBMClassifier</a:t>
            </a:r>
            <a:endParaRPr/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34616" l="18119" r="21115" t="30833"/>
          <a:stretch/>
        </p:blipFill>
        <p:spPr>
          <a:xfrm>
            <a:off x="649224" y="1709928"/>
            <a:ext cx="9123149" cy="32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225" y="4179675"/>
            <a:ext cx="4863975" cy="16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7568900" y="5956200"/>
            <a:ext cx="42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Courtesy of Kaggle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Voting Classifier for Ensembling</a:t>
            </a:r>
            <a:endParaRPr/>
          </a:p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30381" l="23428" r="33613" t="58086"/>
          <a:stretch/>
        </p:blipFill>
        <p:spPr>
          <a:xfrm>
            <a:off x="1383995" y="4831275"/>
            <a:ext cx="7807503" cy="134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4">
            <a:alphaModFix/>
          </a:blip>
          <a:srcRect b="26015" l="17910" r="21313" t="36529"/>
          <a:stretch/>
        </p:blipFill>
        <p:spPr>
          <a:xfrm>
            <a:off x="646350" y="1280151"/>
            <a:ext cx="8643067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&amp; Accuracy</a:t>
            </a:r>
            <a:endParaRPr/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 b="29675" l="23289" r="45271" t="47966"/>
          <a:stretch/>
        </p:blipFill>
        <p:spPr>
          <a:xfrm>
            <a:off x="5001900" y="2146275"/>
            <a:ext cx="4740301" cy="21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4">
            <a:alphaModFix/>
          </a:blip>
          <a:srcRect b="32011" l="23022" r="63777" t="39330"/>
          <a:stretch/>
        </p:blipFill>
        <p:spPr>
          <a:xfrm>
            <a:off x="646350" y="1453250"/>
            <a:ext cx="3232000" cy="43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50" y="992889"/>
            <a:ext cx="10740895" cy="487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75" y="3272825"/>
            <a:ext cx="4634767" cy="30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208" y="494700"/>
            <a:ext cx="4634767" cy="30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200" y="3101750"/>
            <a:ext cx="4634775" cy="300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6">
            <a:alphaModFix/>
          </a:blip>
          <a:srcRect b="0" l="0" r="0" t="14733"/>
          <a:stretch/>
        </p:blipFill>
        <p:spPr>
          <a:xfrm>
            <a:off x="751675" y="1016151"/>
            <a:ext cx="4634775" cy="25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 between Features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50" y="955025"/>
            <a:ext cx="8335878" cy="54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After Preprocessing &amp; One Hot Encoding</a:t>
            </a:r>
            <a:endParaRPr/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926" y="1098575"/>
            <a:ext cx="4156139" cy="466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1 - Logistic Regression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6373" l="17846" r="21554" t="41853"/>
          <a:stretch/>
        </p:blipFill>
        <p:spPr>
          <a:xfrm>
            <a:off x="646350" y="1248213"/>
            <a:ext cx="9208008" cy="488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Hyperparameter Tuning Function</a:t>
            </a:r>
            <a:endParaRPr/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50" y="1709928"/>
            <a:ext cx="9208007" cy="250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2 - DecisionTreeClassifier</a:t>
            </a:r>
            <a:endParaRPr/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40851" l="18136" r="21349" t="28469"/>
          <a:stretch/>
        </p:blipFill>
        <p:spPr>
          <a:xfrm>
            <a:off x="646350" y="1705800"/>
            <a:ext cx="9211802" cy="29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5356"/>
          <a:stretch/>
        </p:blipFill>
        <p:spPr>
          <a:xfrm>
            <a:off x="6974575" y="3400275"/>
            <a:ext cx="3910950" cy="27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7680400" y="6104300"/>
            <a:ext cx="31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Courtesy of scikit-learn.org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3 - RandomForestClassifier</a:t>
            </a:r>
            <a:endParaRPr/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36717" l="18132" r="21626" t="33910"/>
          <a:stretch/>
        </p:blipFill>
        <p:spPr>
          <a:xfrm>
            <a:off x="646350" y="1709925"/>
            <a:ext cx="9208008" cy="27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375" y="3234275"/>
            <a:ext cx="4017824" cy="272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7312225" y="5956200"/>
            <a:ext cx="42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Courtesy of Analytics Vidya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